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7" r:id="rId5"/>
    <p:sldId id="268" r:id="rId6"/>
    <p:sldId id="270" r:id="rId7"/>
    <p:sldId id="26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996600"/>
    <a:srgbClr val="99CCFF"/>
    <a:srgbClr val="00FF00"/>
    <a:srgbClr val="33CC33"/>
    <a:srgbClr val="00CC00"/>
    <a:srgbClr val="FFCCFF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image" Target="../media/image4.gif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4.gif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pfiles.ru/show/1765409/.png.html" TargetMode="External"/><Relationship Id="rId13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hyperlink" Target="http://ramki-photoshop.ru/predmet/pedmet86.png" TargetMode="External"/><Relationship Id="rId12" Type="http://schemas.openxmlformats.org/officeDocument/2006/relationships/hyperlink" Target="http://easyen.ru/index/8-7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/?cbir_id=1012332/AZgs1yDx4xqkZ9fIXLDK3w&amp;rpt=imageview&amp;redircnt=1522787471.1" TargetMode="External"/><Relationship Id="rId11" Type="http://schemas.openxmlformats.org/officeDocument/2006/relationships/hyperlink" Target="http://easyen.ru/load/232-1-0-62065" TargetMode="External"/><Relationship Id="rId5" Type="http://schemas.openxmlformats.org/officeDocument/2006/relationships/hyperlink" Target="https://img-fotki.yandex.ru/get/9796/118996403.120/0_a93d9_2491ff72_XL.-" TargetMode="External"/><Relationship Id="rId10" Type="http://schemas.openxmlformats.org/officeDocument/2006/relationships/hyperlink" Target="http://didaktor.ru/interaktivnaya-infografika-v-powerpoint-eto-vozmozhno/#more-5892" TargetMode="External"/><Relationship Id="rId4" Type="http://schemas.openxmlformats.org/officeDocument/2006/relationships/hyperlink" Target="http://easyen.ru/logotip/logo.png" TargetMode="External"/><Relationship Id="rId9" Type="http://schemas.openxmlformats.org/officeDocument/2006/relationships/hyperlink" Target="https://yandex.ru/images/search?text=19&amp;source=related-du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276872"/>
            <a:ext cx="8136904" cy="13730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Bookman Old Style" pitchFamily="18" charset="0"/>
              </a:rPr>
              <a:t>Занимательная математика</a:t>
            </a:r>
            <a:endParaRPr lang="ru-RU" sz="36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869160"/>
            <a:ext cx="4260155" cy="16890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332163" cy="10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58605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Интерактивная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инфографика</a:t>
            </a:r>
            <a:r>
              <a:rPr lang="ru-RU" sz="2000" b="1" i="1" dirty="0" smtClean="0">
                <a:solidFill>
                  <a:srgbClr val="0070C0"/>
                </a:solidFill>
              </a:rPr>
              <a:t>  в </a:t>
            </a:r>
            <a:r>
              <a:rPr lang="ru-RU" sz="2000" b="1" i="1" dirty="0" err="1">
                <a:solidFill>
                  <a:srgbClr val="0070C0"/>
                </a:solidFill>
              </a:rPr>
              <a:t>Power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Point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729" y="3573016"/>
            <a:ext cx="311495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Математика, 4 класс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УМК - любой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84" y="3859966"/>
            <a:ext cx="2666637" cy="26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5" y="3645024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20861" y="6101750"/>
            <a:ext cx="414837" cy="411337"/>
          </a:xfrm>
          <a:prstGeom prst="actionButtonForwardNex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220861" y="620687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486366" y="5877272"/>
            <a:ext cx="414838" cy="448956"/>
          </a:xfrm>
          <a:prstGeom prst="actionButtonInformation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65" y="974157"/>
            <a:ext cx="2846508" cy="28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0" y="943045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стер-классы\кноп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6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>
            <a:hlinkClick r:id="rId8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hlinkClick r:id="rId11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>
            <a:hlinkClick r:id="rId9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2960" y="980728"/>
            <a:ext cx="4385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Для выполнения желаемого задания надо нажать на кнопку  с нужным названием.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Для проверки правильного ответа нужно нажать на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7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9" y="3589256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3630" y="548680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Решить цепочки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2394" y="1484784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31800" y="3040648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1699370" y="3040648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4076735" y="3046760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2843200" y="3046759"/>
            <a:ext cx="1060704" cy="1115040"/>
          </a:xfrm>
          <a:prstGeom prst="triangle">
            <a:avLst>
              <a:gd name="adj" fmla="val 47388"/>
            </a:avLst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284385" y="3043935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· 7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415530" y="3039921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· 7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572578" y="3046760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689861" y="1492246"/>
            <a:ext cx="1229566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</a:rPr>
              <a:t> 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911576" y="1516698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: 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087409" y="1492246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5257217" y="1484784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: 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440428" y="1492246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634934" y="1482731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409" y="1756032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· 300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0428" y="175603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+ 100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2223" y="176349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182" y="3305052"/>
            <a:ext cx="83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40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2851" y="3305050"/>
            <a:ext cx="65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: </a:t>
            </a: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72202" y="3305051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· </a:t>
            </a:r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28572" y="32729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- 90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57217" y="3272947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· </a:t>
            </a:r>
            <a:r>
              <a:rPr lang="ru-RU" sz="3200" b="1" dirty="0" smtClean="0"/>
              <a:t>11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25712" y="327294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+ 65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33244" y="326551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615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6" name="Picture 3" descr="F:\Мастер-классы\кноп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Мастер-классы\кнопки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4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2" name="TextBox 61">
            <a:hlinkClick r:id="rId6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3" name="TextBox 62">
            <a:hlinkClick r:id="rId9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4" name="TextBox 63">
            <a:hlinkClick r:id="rId7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5" name="TextBox 64">
            <a:hlinkClick r:id="rId8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6" name="Управляющая кнопка: домой 65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44" y="1206901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82" y="324182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5574" y="519063"/>
            <a:ext cx="438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Разгадать ребусы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6901"/>
              </p:ext>
            </p:extLst>
          </p:nvPr>
        </p:nvGraphicFramePr>
        <p:xfrm>
          <a:off x="506121" y="1340768"/>
          <a:ext cx="2952330" cy="274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55"/>
                <a:gridCol w="492055"/>
                <a:gridCol w="492055"/>
                <a:gridCol w="492055"/>
                <a:gridCol w="492055"/>
                <a:gridCol w="492055"/>
              </a:tblGrid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814850" y="1697272"/>
            <a:ext cx="320892" cy="3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53597"/>
          <a:stretch/>
        </p:blipFill>
        <p:spPr bwMode="auto">
          <a:xfrm>
            <a:off x="659630" y="2824948"/>
            <a:ext cx="345429" cy="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80146"/>
              </p:ext>
            </p:extLst>
          </p:nvPr>
        </p:nvGraphicFramePr>
        <p:xfrm>
          <a:off x="539550" y="1361508"/>
          <a:ext cx="2952330" cy="271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55"/>
                <a:gridCol w="492055"/>
                <a:gridCol w="492055"/>
                <a:gridCol w="492055"/>
                <a:gridCol w="492055"/>
                <a:gridCol w="492055"/>
              </a:tblGrid>
              <a:tr h="117303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814850" y="1697272"/>
            <a:ext cx="320892" cy="3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53597"/>
          <a:stretch/>
        </p:blipFill>
        <p:spPr bwMode="auto">
          <a:xfrm>
            <a:off x="659630" y="2824948"/>
            <a:ext cx="345429" cy="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51" y="268080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4" y="2688733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42139"/>
              </p:ext>
            </p:extLst>
          </p:nvPr>
        </p:nvGraphicFramePr>
        <p:xfrm>
          <a:off x="4283964" y="1396998"/>
          <a:ext cx="3960440" cy="2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</a:tblGrid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76" y="1839729"/>
            <a:ext cx="310238" cy="1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62" y="2893419"/>
            <a:ext cx="310238" cy="1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88988"/>
              </p:ext>
            </p:extLst>
          </p:nvPr>
        </p:nvGraphicFramePr>
        <p:xfrm>
          <a:off x="4269601" y="1340768"/>
          <a:ext cx="3960440" cy="28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</a:tblGrid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5" y="1838219"/>
            <a:ext cx="3048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00" y="2891435"/>
            <a:ext cx="3048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 descr="F:\Мастер-классы\кноп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F:\Мастер-классы\кнопки.pn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F:\Мастер-классы\кнопки.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F:\Мастер-классы\кнопки.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9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2" name="TextBox 51">
            <a:hlinkClick r:id="rId14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4" name="TextBox 53">
            <a:hlinkClick r:id="rId13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5" name="Управляющая кнопка: домой 54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7264" y="548680"/>
            <a:ext cx="446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Сосчитать фигуры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0597" y="1412776"/>
            <a:ext cx="3456124" cy="2664296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0"/>
            <a:endCxn id="8" idx="3"/>
          </p:cNvCxnSpPr>
          <p:nvPr/>
        </p:nvCxnSpPr>
        <p:spPr>
          <a:xfrm>
            <a:off x="2208659" y="1412776"/>
            <a:ext cx="0" cy="26642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1"/>
          </p:cNvCxnSpPr>
          <p:nvPr/>
        </p:nvCxnSpPr>
        <p:spPr>
          <a:xfrm>
            <a:off x="1344628" y="2744924"/>
            <a:ext cx="858332" cy="13321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1"/>
            <a:endCxn id="8" idx="5"/>
          </p:cNvCxnSpPr>
          <p:nvPr/>
        </p:nvCxnSpPr>
        <p:spPr>
          <a:xfrm>
            <a:off x="1344628" y="2744924"/>
            <a:ext cx="17280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5"/>
            <a:endCxn id="8" idx="3"/>
          </p:cNvCxnSpPr>
          <p:nvPr/>
        </p:nvCxnSpPr>
        <p:spPr>
          <a:xfrm flipH="1">
            <a:off x="2208659" y="2744924"/>
            <a:ext cx="864031" cy="13321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12196" y="1415193"/>
            <a:ext cx="403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Сколько  треугольников </a:t>
            </a:r>
          </a:p>
          <a:p>
            <a:r>
              <a:rPr lang="ru-RU" sz="2400" dirty="0">
                <a:latin typeface="Bookman Old Style" pitchFamily="18" charset="0"/>
              </a:rPr>
              <a:t>на чертеже?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41301" y="2824225"/>
            <a:ext cx="4883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Сколько  </a:t>
            </a:r>
            <a:r>
              <a:rPr lang="ru-RU" sz="2400" dirty="0" smtClean="0">
                <a:latin typeface="Bookman Old Style" pitchFamily="18" charset="0"/>
              </a:rPr>
              <a:t>четырёхугольников 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на чертеже?</a:t>
            </a:r>
          </a:p>
        </p:txBody>
      </p:sp>
      <p:sp>
        <p:nvSpPr>
          <p:cNvPr id="27" name="Овал 26"/>
          <p:cNvSpPr/>
          <p:nvPr/>
        </p:nvSpPr>
        <p:spPr>
          <a:xfrm>
            <a:off x="7812587" y="1556792"/>
            <a:ext cx="799559" cy="780752"/>
          </a:xfrm>
          <a:prstGeom prst="ellipse">
            <a:avLst/>
          </a:prstGeom>
          <a:solidFill>
            <a:srgbClr val="FFFF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12587" y="3296320"/>
            <a:ext cx="799559" cy="780752"/>
          </a:xfrm>
          <a:prstGeom prst="ellips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46056" y="1661415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13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3889" y="336353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6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30" name="Picture 3" descr="F:\Мастер-классы\кноп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F:\Мастер-классы\кнопки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3" name="TextBox 52">
            <a:hlinkClick r:id="rId8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4" name="Управляющая кнопка: домой 53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63" y="937198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87" y="3878241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65" y="974157"/>
            <a:ext cx="2846508" cy="28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1" y="913754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4280" y="430064"/>
            <a:ext cx="480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Поставить скобочки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2960" y="1052517"/>
            <a:ext cx="4169240" cy="281628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1052517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7 · 9 + 12 : 3 – 2 = 23</a:t>
            </a: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65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75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 smtClean="0">
                <a:latin typeface="Arial Narrow" pitchFamily="34" charset="0"/>
              </a:rPr>
              <a:t>7 </a:t>
            </a:r>
            <a:r>
              <a:rPr lang="ru-RU" sz="3600" b="1" dirty="0">
                <a:latin typeface="Arial Narrow" pitchFamily="34" charset="0"/>
              </a:rPr>
              <a:t>· 9 + 12 : 3 – 2 = </a:t>
            </a:r>
            <a:r>
              <a:rPr lang="ru-RU" sz="3600" b="1" dirty="0" smtClean="0">
                <a:latin typeface="Arial Narrow" pitchFamily="34" charset="0"/>
              </a:rPr>
              <a:t>47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77</a:t>
            </a:r>
            <a:endParaRPr lang="ru-RU" sz="3600" b="1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49" y="3650563"/>
            <a:ext cx="1107896" cy="8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F:\Мастер-классы\кноп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F:\Мастер-классы\кнопки.pn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5" name="Управляющая кнопка: домой 44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2051720" y="980728"/>
            <a:ext cx="4328792" cy="3009346"/>
            <a:chOff x="2457080" y="2203368"/>
            <a:chExt cx="4328792" cy="3009346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275" y="2254356"/>
              <a:ext cx="4169240" cy="2829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080" y="2203368"/>
              <a:ext cx="4328792" cy="3009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7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5" y="552592"/>
            <a:ext cx="374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Задачи</a:t>
            </a: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74536"/>
              </p:ext>
            </p:extLst>
          </p:nvPr>
        </p:nvGraphicFramePr>
        <p:xfrm>
          <a:off x="728120" y="1269600"/>
          <a:ext cx="7543744" cy="306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1639088"/>
              </a:tblGrid>
              <a:tr h="6679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Длина дорожки 300 м.  Чему равна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половина этой дорожки?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Сколько месяцев содержит 5/6 года?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67978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2/5 кружки сахарного песка весит 100 г. Сколько весит кружка сахарного песка?</a:t>
                      </a:r>
                      <a:endParaRPr lang="ru-RU" sz="2800" b="1" dirty="0"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892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 Narrow" pitchFamily="34" charset="0"/>
                        </a:rPr>
                        <a:t>Площадь 1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/4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 садового участка составляет 250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Чему равна площадь этого</a:t>
                      </a:r>
                      <a:r>
                        <a:rPr lang="ru-RU" sz="24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участка?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98" y="1400449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10" y="204064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1" y="2675785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93" y="3509957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5882" y="1400449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150 м.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6666" y="2137016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10 мес.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708" y="2787263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250 г.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3427" y="3596626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1000 м</a:t>
            </a:r>
            <a:r>
              <a:rPr lang="ru-RU" sz="2800" b="1" baseline="30000" dirty="0" smtClean="0">
                <a:solidFill>
                  <a:srgbClr val="0000FF"/>
                </a:solidFill>
                <a:latin typeface="Arial Narrow" pitchFamily="34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6" name="Picture 3" descr="F:\Мастер-классы\кноп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5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" name="TextBox 42">
            <a:hlinkClick r:id="rId7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7" name="Управляющая кнопка: домой 46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332656"/>
            <a:ext cx="8136904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man Old Style" pitchFamily="18" charset="0"/>
              </a:rPr>
              <a:t>Источники информации</a:t>
            </a:r>
            <a:endParaRPr lang="ru-RU" sz="36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4824536"/>
          </a:xfrm>
        </p:spPr>
        <p:txBody>
          <a:bodyPr>
            <a:normAutofit/>
          </a:bodyPr>
          <a:lstStyle/>
          <a:p>
            <a:r>
              <a:rPr lang="ru-RU" sz="1800" u="sng" dirty="0">
                <a:hlinkClick r:id="rId4"/>
              </a:rPr>
              <a:t>http://easyen.ru/logotip/logo.png</a:t>
            </a:r>
            <a:r>
              <a:rPr lang="ru-RU" sz="1800" u="sng" dirty="0"/>
              <a:t> - логотип СУП</a:t>
            </a:r>
            <a:endParaRPr lang="ru-RU" sz="1800" dirty="0"/>
          </a:p>
          <a:p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://img</a:t>
            </a:r>
            <a:r>
              <a:rPr lang="ru-RU" sz="1800" dirty="0">
                <a:hlinkClick r:id="rId5"/>
              </a:rPr>
              <a:t>-</a:t>
            </a:r>
            <a:r>
              <a:rPr lang="en-US" sz="1800" dirty="0">
                <a:hlinkClick r:id="rId5"/>
              </a:rPr>
              <a:t>fotki.yandex.ru/get/9796/118996403.120/0_a93d9_2491ff72_XL.</a:t>
            </a:r>
            <a:r>
              <a:rPr lang="ru-RU" sz="1800" dirty="0">
                <a:hlinkClick r:id="rId5"/>
              </a:rPr>
              <a:t>-</a:t>
            </a:r>
            <a:r>
              <a:rPr lang="ru-RU" sz="1800" dirty="0"/>
              <a:t> </a:t>
            </a:r>
            <a:r>
              <a:rPr lang="en-US" sz="1800" dirty="0" err="1"/>
              <a:t>png</a:t>
            </a:r>
            <a:r>
              <a:rPr lang="en-US" sz="1800" dirty="0"/>
              <a:t> </a:t>
            </a:r>
            <a:r>
              <a:rPr lang="ru-RU" sz="1800" dirty="0"/>
              <a:t>рамка</a:t>
            </a:r>
          </a:p>
          <a:p>
            <a:r>
              <a:rPr lang="en-US" sz="1800" dirty="0">
                <a:hlinkClick r:id="rId6"/>
              </a:rPr>
              <a:t>https://yandex.ru/images/search/?cbir_id=1012332%2FAZgs1yDx4xqkZ9fIXLDK3w&amp;rpt=imageview&amp;redircnt=1522787471.1</a:t>
            </a:r>
            <a:r>
              <a:rPr lang="ru-RU" sz="1800" dirty="0"/>
              <a:t> – простые числа и знаки 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ramki-photoshop.ru/predmet/pedmet86.png</a:t>
            </a:r>
            <a:r>
              <a:rPr lang="ru-RU" sz="1800" dirty="0" smtClean="0"/>
              <a:t> - карандаши в стаканчике</a:t>
            </a:r>
          </a:p>
          <a:p>
            <a:r>
              <a:rPr lang="en-US" sz="1800" dirty="0">
                <a:hlinkClick r:id="rId8"/>
              </a:rPr>
              <a:t>http://www.yapfiles.ru/show/1765409/.</a:t>
            </a:r>
            <a:r>
              <a:rPr lang="en-US" sz="1800" dirty="0" smtClean="0">
                <a:hlinkClick r:id="rId8"/>
              </a:rPr>
              <a:t>png.html</a:t>
            </a:r>
            <a:r>
              <a:rPr lang="ru-RU" sz="1800" dirty="0" smtClean="0"/>
              <a:t> - кнопки</a:t>
            </a:r>
          </a:p>
          <a:p>
            <a:r>
              <a:rPr lang="en-US" sz="1800" dirty="0">
                <a:hlinkClick r:id="rId9"/>
              </a:rPr>
              <a:t>https://</a:t>
            </a:r>
            <a:r>
              <a:rPr lang="en-US" sz="1800" dirty="0" smtClean="0">
                <a:hlinkClick r:id="rId9"/>
              </a:rPr>
              <a:t>yandex.ru/images/search?text</a:t>
            </a:r>
            <a:r>
              <a:rPr lang="ru-RU" sz="1800" dirty="0" smtClean="0">
                <a:hlinkClick r:id="rId9"/>
              </a:rPr>
              <a:t>_</a:t>
            </a:r>
            <a:r>
              <a:rPr lang="en-US" sz="1800" dirty="0" smtClean="0">
                <a:hlinkClick r:id="rId9"/>
              </a:rPr>
              <a:t>Arithmetic_symbols.svg.png=</a:t>
            </a:r>
            <a:r>
              <a:rPr lang="en-US" sz="1800" dirty="0" err="1" smtClean="0">
                <a:hlinkClick r:id="rId9"/>
              </a:rPr>
              <a:t>simage&amp;lr</a:t>
            </a:r>
            <a:r>
              <a:rPr lang="en-US" sz="1800" dirty="0" smtClean="0">
                <a:hlinkClick r:id="rId9"/>
              </a:rPr>
              <a:t>=19</a:t>
            </a:r>
            <a:endParaRPr lang="ru-RU" sz="1800" dirty="0" smtClean="0">
              <a:hlinkClick r:id="rId9"/>
            </a:endParaRPr>
          </a:p>
          <a:p>
            <a:r>
              <a:rPr lang="en-US" sz="1800" dirty="0" smtClean="0">
                <a:hlinkClick r:id="rId9"/>
              </a:rPr>
              <a:t>https://yandex.ru/images/search?text=19&amp;source=</a:t>
            </a:r>
            <a:r>
              <a:rPr lang="ru-RU" sz="1800" dirty="0" err="1" smtClean="0">
                <a:hlinkClick r:id="rId9"/>
              </a:rPr>
              <a:t>КраснаяГалка</a:t>
            </a:r>
            <a:r>
              <a:rPr lang="ru-RU" sz="1800" dirty="0" smtClean="0">
                <a:hlinkClick r:id="rId9"/>
              </a:rPr>
              <a:t>.</a:t>
            </a:r>
            <a:r>
              <a:rPr lang="en-US" sz="1800" dirty="0" err="1" smtClean="0">
                <a:hlinkClick r:id="rId9"/>
              </a:rPr>
              <a:t>png</a:t>
            </a:r>
            <a:endParaRPr lang="ru-RU" sz="1800" dirty="0" smtClean="0"/>
          </a:p>
          <a:p>
            <a:r>
              <a:rPr lang="ru-RU" sz="1800" dirty="0" smtClean="0">
                <a:hlinkClick r:id="rId10"/>
              </a:rPr>
              <a:t>Автор </a:t>
            </a:r>
            <a:r>
              <a:rPr lang="ru-RU" sz="1800" dirty="0">
                <a:hlinkClick r:id="rId10"/>
              </a:rPr>
              <a:t>технологического приема </a:t>
            </a:r>
            <a:r>
              <a:rPr lang="ru-RU" sz="1800" dirty="0" err="1">
                <a:hlinkClick r:id="rId10"/>
              </a:rPr>
              <a:t>Г.О.Аствацатуров</a:t>
            </a:r>
            <a:endParaRPr lang="ru-RU" sz="1800" dirty="0"/>
          </a:p>
          <a:p>
            <a:r>
              <a:rPr lang="ru-RU" sz="1800" u="sng" dirty="0">
                <a:hlinkClick r:id="rId11"/>
              </a:rPr>
              <a:t>http://easyen.ru/load/232-1-0-62065</a:t>
            </a:r>
            <a:endParaRPr lang="ru-RU" sz="1800" dirty="0"/>
          </a:p>
          <a:p>
            <a:r>
              <a:rPr lang="ru-RU" sz="1800" dirty="0"/>
              <a:t>Ведущий МК - </a:t>
            </a:r>
            <a:r>
              <a:rPr lang="ru-RU" sz="1800" dirty="0">
                <a:hlinkClick r:id="rId12"/>
              </a:rPr>
              <a:t>Носова Ольга Михайловна</a:t>
            </a:r>
            <a:r>
              <a:rPr lang="ru-RU" sz="1800" dirty="0"/>
              <a:t>, </a:t>
            </a:r>
            <a:r>
              <a:rPr lang="ru-RU" sz="1600" dirty="0"/>
              <a:t>учитель высшей квалификационной категории, модератор сайта «Современный Учительский портал». </a:t>
            </a:r>
          </a:p>
          <a:p>
            <a:endParaRPr lang="ru-RU" sz="1600" dirty="0"/>
          </a:p>
        </p:txBody>
      </p:sp>
      <p:sp>
        <p:nvSpPr>
          <p:cNvPr id="4" name="Управляющая кнопка: возврат 3">
            <a:hlinkClick r:id="rId13" action="ppaction://hlinksldjump" highlightClick="1"/>
          </p:cNvPr>
          <p:cNvSpPr/>
          <p:nvPr/>
        </p:nvSpPr>
        <p:spPr>
          <a:xfrm>
            <a:off x="467544" y="5877272"/>
            <a:ext cx="432048" cy="432048"/>
          </a:xfrm>
          <a:prstGeom prst="actionButtonReturn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220861" y="5877272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372</Words>
  <Application>Microsoft Office PowerPoint</Application>
  <PresentationFormat>Экран (4:3)</PresentationFormat>
  <Paragraphs>160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Занимательная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Ирина</cp:lastModifiedBy>
  <cp:revision>84</cp:revision>
  <dcterms:created xsi:type="dcterms:W3CDTF">2018-04-02T19:53:37Z</dcterms:created>
  <dcterms:modified xsi:type="dcterms:W3CDTF">2020-09-13T03:30:30Z</dcterms:modified>
</cp:coreProperties>
</file>